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68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3D479C-6D64-4AAA-8137-CE13DEDF7EBF}" v="4" dt="2026-06-25T13:09:45.3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50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e" userId="5caf3e3f-61e2-4794-b77c-2a346acee9b1" providerId="ADAL" clId="{FF9DCEA8-41D7-4213-B1AE-248EA93304A3}"/>
    <pc:docChg chg="undo custSel addSld delSld modSld">
      <pc:chgData name="Nicole" userId="5caf3e3f-61e2-4794-b77c-2a346acee9b1" providerId="ADAL" clId="{FF9DCEA8-41D7-4213-B1AE-248EA93304A3}" dt="2026-06-25T13:11:25.953" v="502" actId="47"/>
      <pc:docMkLst>
        <pc:docMk/>
      </pc:docMkLst>
      <pc:sldChg chg="addSp modSp del mod">
        <pc:chgData name="Nicole" userId="5caf3e3f-61e2-4794-b77c-2a346acee9b1" providerId="ADAL" clId="{FF9DCEA8-41D7-4213-B1AE-248EA93304A3}" dt="2026-06-25T13:11:25.953" v="502" actId="47"/>
        <pc:sldMkLst>
          <pc:docMk/>
          <pc:sldMk cId="0" sldId="256"/>
        </pc:sldMkLst>
        <pc:spChg chg="mod">
          <ac:chgData name="Nicole" userId="5caf3e3f-61e2-4794-b77c-2a346acee9b1" providerId="ADAL" clId="{FF9DCEA8-41D7-4213-B1AE-248EA93304A3}" dt="2026-05-26T14:11:31.709" v="0" actId="255"/>
          <ac:spMkLst>
            <pc:docMk/>
            <pc:sldMk cId="0" sldId="256"/>
            <ac:spMk id="2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5-26T14:11:42.136" v="2" actId="14100"/>
          <ac:spMkLst>
            <pc:docMk/>
            <pc:sldMk cId="0" sldId="256"/>
            <ac:spMk id="3" creationId="{00000000-0000-0000-0000-000000000000}"/>
          </ac:spMkLst>
        </pc:spChg>
      </pc:sldChg>
      <pc:sldChg chg="addSp delSp modSp mod">
        <pc:chgData name="Nicole" userId="5caf3e3f-61e2-4794-b77c-2a346acee9b1" providerId="ADAL" clId="{FF9DCEA8-41D7-4213-B1AE-248EA93304A3}" dt="2026-06-25T10:48:07.979" v="342" actId="12"/>
        <pc:sldMkLst>
          <pc:docMk/>
          <pc:sldMk cId="0" sldId="257"/>
        </pc:sldMkLst>
        <pc:spChg chg="mod">
          <ac:chgData name="Nicole" userId="5caf3e3f-61e2-4794-b77c-2a346acee9b1" providerId="ADAL" clId="{FF9DCEA8-41D7-4213-B1AE-248EA93304A3}" dt="2026-06-25T10:48:07.979" v="342" actId="12"/>
          <ac:spMkLst>
            <pc:docMk/>
            <pc:sldMk cId="0" sldId="257"/>
            <ac:spMk id="3" creationId="{00000000-0000-0000-0000-000000000000}"/>
          </ac:spMkLst>
        </pc:spChg>
      </pc:sldChg>
      <pc:sldChg chg="addSp delSp modSp mod">
        <pc:chgData name="Nicole" userId="5caf3e3f-61e2-4794-b77c-2a346acee9b1" providerId="ADAL" clId="{FF9DCEA8-41D7-4213-B1AE-248EA93304A3}" dt="2026-06-25T10:48:26.721" v="345" actId="123"/>
        <pc:sldMkLst>
          <pc:docMk/>
          <pc:sldMk cId="0" sldId="258"/>
        </pc:sldMkLst>
        <pc:spChg chg="mod">
          <ac:chgData name="Nicole" userId="5caf3e3f-61e2-4794-b77c-2a346acee9b1" providerId="ADAL" clId="{FF9DCEA8-41D7-4213-B1AE-248EA93304A3}" dt="2026-06-25T10:48:26.721" v="345" actId="123"/>
          <ac:spMkLst>
            <pc:docMk/>
            <pc:sldMk cId="0" sldId="258"/>
            <ac:spMk id="3" creationId="{00000000-0000-0000-0000-000000000000}"/>
          </ac:spMkLst>
        </pc:spChg>
      </pc:sldChg>
      <pc:sldChg chg="addSp delSp modSp mod">
        <pc:chgData name="Nicole" userId="5caf3e3f-61e2-4794-b77c-2a346acee9b1" providerId="ADAL" clId="{FF9DCEA8-41D7-4213-B1AE-248EA93304A3}" dt="2026-06-25T10:49:07.519" v="350" actId="5793"/>
        <pc:sldMkLst>
          <pc:docMk/>
          <pc:sldMk cId="0" sldId="259"/>
        </pc:sldMkLst>
        <pc:spChg chg="mod">
          <ac:chgData name="Nicole" userId="5caf3e3f-61e2-4794-b77c-2a346acee9b1" providerId="ADAL" clId="{FF9DCEA8-41D7-4213-B1AE-248EA93304A3}" dt="2026-05-26T14:13:03.508" v="336" actId="27636"/>
          <ac:spMkLst>
            <pc:docMk/>
            <pc:sldMk cId="0" sldId="259"/>
            <ac:spMk id="2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9:07.519" v="350" actId="5793"/>
          <ac:spMkLst>
            <pc:docMk/>
            <pc:sldMk cId="0" sldId="259"/>
            <ac:spMk id="3" creationId="{00000000-0000-0000-0000-000000000000}"/>
          </ac:spMkLst>
        </pc:spChg>
      </pc:sldChg>
      <pc:sldChg chg="addSp delSp modSp mod">
        <pc:chgData name="Nicole" userId="5caf3e3f-61e2-4794-b77c-2a346acee9b1" providerId="ADAL" clId="{FF9DCEA8-41D7-4213-B1AE-248EA93304A3}" dt="2026-06-25T10:49:20.444" v="353" actId="123"/>
        <pc:sldMkLst>
          <pc:docMk/>
          <pc:sldMk cId="0" sldId="260"/>
        </pc:sldMkLst>
        <pc:spChg chg="mod">
          <ac:chgData name="Nicole" userId="5caf3e3f-61e2-4794-b77c-2a346acee9b1" providerId="ADAL" clId="{FF9DCEA8-41D7-4213-B1AE-248EA93304A3}" dt="2026-05-26T14:13:03.539" v="337" actId="27636"/>
          <ac:spMkLst>
            <pc:docMk/>
            <pc:sldMk cId="0" sldId="260"/>
            <ac:spMk id="2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9:20.444" v="353" actId="123"/>
          <ac:spMkLst>
            <pc:docMk/>
            <pc:sldMk cId="0" sldId="260"/>
            <ac:spMk id="3" creationId="{00000000-0000-0000-0000-000000000000}"/>
          </ac:spMkLst>
        </pc:spChg>
      </pc:sldChg>
      <pc:sldChg chg="addSp delSp modSp mod">
        <pc:chgData name="Nicole" userId="5caf3e3f-61e2-4794-b77c-2a346acee9b1" providerId="ADAL" clId="{FF9DCEA8-41D7-4213-B1AE-248EA93304A3}" dt="2026-06-25T10:49:30.785" v="356" actId="123"/>
        <pc:sldMkLst>
          <pc:docMk/>
          <pc:sldMk cId="0" sldId="261"/>
        </pc:sldMkLst>
        <pc:spChg chg="mod">
          <ac:chgData name="Nicole" userId="5caf3e3f-61e2-4794-b77c-2a346acee9b1" providerId="ADAL" clId="{FF9DCEA8-41D7-4213-B1AE-248EA93304A3}" dt="2026-05-26T14:13:03.555" v="338" actId="27636"/>
          <ac:spMkLst>
            <pc:docMk/>
            <pc:sldMk cId="0" sldId="261"/>
            <ac:spMk id="2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49:30.785" v="356" actId="123"/>
          <ac:spMkLst>
            <pc:docMk/>
            <pc:sldMk cId="0" sldId="261"/>
            <ac:spMk id="3" creationId="{00000000-0000-0000-0000-000000000000}"/>
          </ac:spMkLst>
        </pc:spChg>
      </pc:sldChg>
      <pc:sldChg chg="addSp delSp modSp mod">
        <pc:chgData name="Nicole" userId="5caf3e3f-61e2-4794-b77c-2a346acee9b1" providerId="ADAL" clId="{FF9DCEA8-41D7-4213-B1AE-248EA93304A3}" dt="2026-06-25T10:49:49.514" v="358" actId="12"/>
        <pc:sldMkLst>
          <pc:docMk/>
          <pc:sldMk cId="0" sldId="262"/>
        </pc:sldMkLst>
        <pc:spChg chg="mod">
          <ac:chgData name="Nicole" userId="5caf3e3f-61e2-4794-b77c-2a346acee9b1" providerId="ADAL" clId="{FF9DCEA8-41D7-4213-B1AE-248EA93304A3}" dt="2026-06-25T10:49:49.514" v="358" actId="12"/>
          <ac:spMkLst>
            <pc:docMk/>
            <pc:sldMk cId="0" sldId="262"/>
            <ac:spMk id="3" creationId="{00000000-0000-0000-0000-000000000000}"/>
          </ac:spMkLst>
        </pc:spChg>
      </pc:sldChg>
      <pc:sldChg chg="addSp delSp modSp mod">
        <pc:chgData name="Nicole" userId="5caf3e3f-61e2-4794-b77c-2a346acee9b1" providerId="ADAL" clId="{FF9DCEA8-41D7-4213-B1AE-248EA93304A3}" dt="2026-06-25T10:50:01.455" v="360" actId="12"/>
        <pc:sldMkLst>
          <pc:docMk/>
          <pc:sldMk cId="0" sldId="263"/>
        </pc:sldMkLst>
        <pc:spChg chg="mod">
          <ac:chgData name="Nicole" userId="5caf3e3f-61e2-4794-b77c-2a346acee9b1" providerId="ADAL" clId="{FF9DCEA8-41D7-4213-B1AE-248EA93304A3}" dt="2026-06-25T10:50:01.455" v="360" actId="12"/>
          <ac:spMkLst>
            <pc:docMk/>
            <pc:sldMk cId="0" sldId="263"/>
            <ac:spMk id="3" creationId="{00000000-0000-0000-0000-000000000000}"/>
          </ac:spMkLst>
        </pc:spChg>
      </pc:sldChg>
      <pc:sldChg chg="addSp delSp modSp mod">
        <pc:chgData name="Nicole" userId="5caf3e3f-61e2-4794-b77c-2a346acee9b1" providerId="ADAL" clId="{FF9DCEA8-41D7-4213-B1AE-248EA93304A3}" dt="2026-06-25T10:50:10.888" v="362" actId="5793"/>
        <pc:sldMkLst>
          <pc:docMk/>
          <pc:sldMk cId="0" sldId="264"/>
        </pc:sldMkLst>
        <pc:spChg chg="mod">
          <ac:chgData name="Nicole" userId="5caf3e3f-61e2-4794-b77c-2a346acee9b1" providerId="ADAL" clId="{FF9DCEA8-41D7-4213-B1AE-248EA93304A3}" dt="2026-05-26T14:13:03.571" v="339" actId="27636"/>
          <ac:spMkLst>
            <pc:docMk/>
            <pc:sldMk cId="0" sldId="264"/>
            <ac:spMk id="2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50:10.888" v="362" actId="5793"/>
          <ac:spMkLst>
            <pc:docMk/>
            <pc:sldMk cId="0" sldId="264"/>
            <ac:spMk id="3" creationId="{00000000-0000-0000-0000-000000000000}"/>
          </ac:spMkLst>
        </pc:spChg>
      </pc:sldChg>
      <pc:sldChg chg="addSp delSp modSp mod">
        <pc:chgData name="Nicole" userId="5caf3e3f-61e2-4794-b77c-2a346acee9b1" providerId="ADAL" clId="{FF9DCEA8-41D7-4213-B1AE-248EA93304A3}" dt="2026-06-25T10:50:21.913" v="365" actId="5793"/>
        <pc:sldMkLst>
          <pc:docMk/>
          <pc:sldMk cId="0" sldId="265"/>
        </pc:sldMkLst>
        <pc:spChg chg="mod">
          <ac:chgData name="Nicole" userId="5caf3e3f-61e2-4794-b77c-2a346acee9b1" providerId="ADAL" clId="{FF9DCEA8-41D7-4213-B1AE-248EA93304A3}" dt="2026-05-26T14:13:03.571" v="340" actId="27636"/>
          <ac:spMkLst>
            <pc:docMk/>
            <pc:sldMk cId="0" sldId="265"/>
            <ac:spMk id="2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0:50:21.913" v="365" actId="5793"/>
          <ac:spMkLst>
            <pc:docMk/>
            <pc:sldMk cId="0" sldId="265"/>
            <ac:spMk id="3" creationId="{00000000-0000-0000-0000-000000000000}"/>
          </ac:spMkLst>
        </pc:spChg>
      </pc:sldChg>
      <pc:sldChg chg="addSp delSp modSp mod">
        <pc:chgData name="Nicole" userId="5caf3e3f-61e2-4794-b77c-2a346acee9b1" providerId="ADAL" clId="{FF9DCEA8-41D7-4213-B1AE-248EA93304A3}" dt="2026-06-25T10:50:30.162" v="367" actId="12"/>
        <pc:sldMkLst>
          <pc:docMk/>
          <pc:sldMk cId="0" sldId="266"/>
        </pc:sldMkLst>
        <pc:spChg chg="mod">
          <ac:chgData name="Nicole" userId="5caf3e3f-61e2-4794-b77c-2a346acee9b1" providerId="ADAL" clId="{FF9DCEA8-41D7-4213-B1AE-248EA93304A3}" dt="2026-06-25T10:50:30.162" v="367" actId="12"/>
          <ac:spMkLst>
            <pc:docMk/>
            <pc:sldMk cId="0" sldId="266"/>
            <ac:spMk id="3" creationId="{00000000-0000-0000-0000-000000000000}"/>
          </ac:spMkLst>
        </pc:spChg>
      </pc:sldChg>
      <pc:sldChg chg="addSp delSp modSp mod">
        <pc:chgData name="Nicole" userId="5caf3e3f-61e2-4794-b77c-2a346acee9b1" providerId="ADAL" clId="{FF9DCEA8-41D7-4213-B1AE-248EA93304A3}" dt="2026-06-25T10:50:45.152" v="377" actId="20577"/>
        <pc:sldMkLst>
          <pc:docMk/>
          <pc:sldMk cId="0" sldId="267"/>
        </pc:sldMkLst>
        <pc:spChg chg="mod">
          <ac:chgData name="Nicole" userId="5caf3e3f-61e2-4794-b77c-2a346acee9b1" providerId="ADAL" clId="{FF9DCEA8-41D7-4213-B1AE-248EA93304A3}" dt="2026-06-25T10:50:45.152" v="377" actId="20577"/>
          <ac:spMkLst>
            <pc:docMk/>
            <pc:sldMk cId="0" sldId="267"/>
            <ac:spMk id="3" creationId="{00000000-0000-0000-0000-000000000000}"/>
          </ac:spMkLst>
        </pc:spChg>
      </pc:sldChg>
      <pc:sldChg chg="modSp add mod">
        <pc:chgData name="Nicole" userId="5caf3e3f-61e2-4794-b77c-2a346acee9b1" providerId="ADAL" clId="{FF9DCEA8-41D7-4213-B1AE-248EA93304A3}" dt="2026-06-25T13:11:21.290" v="501" actId="404"/>
        <pc:sldMkLst>
          <pc:docMk/>
          <pc:sldMk cId="0" sldId="268"/>
        </pc:sldMkLst>
        <pc:spChg chg="mod">
          <ac:chgData name="Nicole" userId="5caf3e3f-61e2-4794-b77c-2a346acee9b1" providerId="ADAL" clId="{FF9DCEA8-41D7-4213-B1AE-248EA93304A3}" dt="2026-06-25T10:52:53.443" v="382" actId="20577"/>
          <ac:spMkLst>
            <pc:docMk/>
            <pc:sldMk cId="0" sldId="268"/>
            <ac:spMk id="2" creationId="{00000000-0000-0000-0000-000000000000}"/>
          </ac:spMkLst>
        </pc:spChg>
        <pc:spChg chg="mod">
          <ac:chgData name="Nicole" userId="5caf3e3f-61e2-4794-b77c-2a346acee9b1" providerId="ADAL" clId="{FF9DCEA8-41D7-4213-B1AE-248EA93304A3}" dt="2026-06-25T13:11:21.290" v="501" actId="404"/>
          <ac:spMkLst>
            <pc:docMk/>
            <pc:sldMk cId="0" sldId="268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1A369-78EC-45DC-8802-C3F4EBFDC8C6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ED745-501F-4E49-8FD5-A5B754EA6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4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ED745-501F-4E49-8FD5-A5B754EA60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593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ED745-501F-4E49-8FD5-A5B754EA609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581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ED745-501F-4E49-8FD5-A5B754EA609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29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ED745-501F-4E49-8FD5-A5B754EA609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40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ED745-501F-4E49-8FD5-A5B754EA609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16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ED745-501F-4E49-8FD5-A5B754EA60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10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ED745-501F-4E49-8FD5-A5B754EA609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86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ED745-501F-4E49-8FD5-A5B754EA609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58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ED745-501F-4E49-8FD5-A5B754EA609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59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ED745-501F-4E49-8FD5-A5B754EA609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79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ED745-501F-4E49-8FD5-A5B754EA609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87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85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ADGM Licensing 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2321" y="2227943"/>
            <a:ext cx="5033221" cy="3788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sz="21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sz="21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Practical Guide to Obtaining a FSRA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Licence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ADGM (2026 Edition)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900" dirty="0">
                <a:solidFill>
                  <a:prstClr val="black"/>
                </a:solidFill>
                <a:latin typeface="Calibri"/>
              </a:rPr>
              <a:t>For Fintechs, Investment Firms, Asset Managers and Financial Institutions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sz="2100" dirty="0">
              <a:solidFill>
                <a:prstClr val="black"/>
              </a:solidFill>
              <a:latin typeface="Calibri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FFFFFF"/>
                </a:solidFill>
              </a:rPr>
              <a:t>For Fintechs, Investment Firms, Asset Managers and Financial Institutions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rgbClr val="1914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D9FAD6-A94D-923F-90BF-67E3103739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356" y="3281901"/>
            <a:ext cx="1462672" cy="3099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>
                <a:solidFill>
                  <a:srgbClr val="0F2D5C"/>
                </a:solidFill>
              </a:rPr>
              <a:t>Common Reasons Applications Are Delayed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sz="2100" dirty="0">
                <a:solidFill>
                  <a:srgbClr val="2F2F2F"/>
                </a:solidFill>
              </a:rPr>
              <a:t>Unclear business models, inadequate resources, weak governance, incomplete documentation, insufficient experience and delayed responses.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2286000" cy="45720"/>
          </a:xfrm>
          <a:prstGeom prst="rect">
            <a:avLst/>
          </a:prstGeom>
          <a:solid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48"/>
            <a:ext cx="8229600" cy="1143000"/>
          </a:xfrm>
        </p:spPr>
        <p:txBody>
          <a:bodyPr/>
          <a:lstStyle/>
          <a:p>
            <a:r>
              <a:rPr dirty="0">
                <a:solidFill>
                  <a:srgbClr val="0F2D5C"/>
                </a:solidFill>
              </a:rPr>
              <a:t>Typical Licensing Timeline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Business Model Assessment: 1–2 weeks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Structuring &amp; Planning: 2–4 weeks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Documentation: 4–8 weeks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FSRA Review: Varies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Operational Readiness: Parallel process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2286000" cy="45720"/>
          </a:xfrm>
          <a:prstGeom prst="rect">
            <a:avLst/>
          </a:prstGeom>
          <a:solid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>
                <a:solidFill>
                  <a:srgbClr val="0F2D5C"/>
                </a:solidFill>
              </a:rPr>
              <a:t>How Ansh Legal Can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Regulatory strategy, </a:t>
            </a:r>
            <a:r>
              <a:rPr sz="2100" dirty="0" err="1">
                <a:solidFill>
                  <a:srgbClr val="2F2F2F"/>
                </a:solidFill>
              </a:rPr>
              <a:t>licence</a:t>
            </a:r>
            <a:r>
              <a:rPr sz="2100" dirty="0">
                <a:solidFill>
                  <a:srgbClr val="2F2F2F"/>
                </a:solidFill>
              </a:rPr>
              <a:t> analysis, structuring, application preparation, governance, AML, regulatory engagement and ongoing compliance.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2F2F2F"/>
                </a:solidFill>
              </a:rPr>
              <a:t>Email: </a:t>
            </a:r>
            <a:r>
              <a:rPr sz="2100" dirty="0">
                <a:solidFill>
                  <a:srgbClr val="2F2F2F"/>
                </a:solidFill>
              </a:rPr>
              <a:t>info@anshlegal.com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2286000" cy="45720"/>
          </a:xfrm>
          <a:prstGeom prst="rect">
            <a:avLst/>
          </a:prstGeom>
          <a:solid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solidFill>
                  <a:srgbClr val="0F2D5C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Obtaining an FSRA </a:t>
            </a:r>
            <a:r>
              <a:rPr sz="2100" dirty="0" err="1">
                <a:solidFill>
                  <a:srgbClr val="2F2F2F"/>
                </a:solidFill>
              </a:rPr>
              <a:t>licence</a:t>
            </a:r>
            <a:r>
              <a:rPr sz="2100" dirty="0">
                <a:solidFill>
                  <a:srgbClr val="2F2F2F"/>
                </a:solidFill>
              </a:rPr>
              <a:t> within ADGM can provide access to a leading financial </a:t>
            </a:r>
            <a:r>
              <a:rPr sz="2100" dirty="0" err="1">
                <a:solidFill>
                  <a:srgbClr val="2F2F2F"/>
                </a:solidFill>
              </a:rPr>
              <a:t>centre</a:t>
            </a:r>
            <a:r>
              <a:rPr sz="2100" dirty="0">
                <a:solidFill>
                  <a:srgbClr val="2F2F2F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The process requires planning, preparation and engagement with the FSRA.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This roadmap outlines the key stages and common issues.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2286000" cy="45720"/>
          </a:xfrm>
          <a:prstGeom prst="rect">
            <a:avLst/>
          </a:prstGeom>
          <a:solid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" y="0"/>
            <a:ext cx="8229600" cy="1143000"/>
          </a:xfrm>
        </p:spPr>
        <p:txBody>
          <a:bodyPr/>
          <a:lstStyle/>
          <a:p>
            <a:r>
              <a:rPr dirty="0">
                <a:solidFill>
                  <a:srgbClr val="0F2D5C"/>
                </a:solidFill>
              </a:rPr>
              <a:t>Step 1: Define Your Business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Activities: Investment Management, Arranging Deals, Advising, Managing Assets, Fund Management, Custody, Payment Services, Virtual Assets.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Questions: Target clients? Locations? Retail or professional? Revenue model?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Outcome: Appropriate regulated activities and </a:t>
            </a:r>
            <a:r>
              <a:rPr sz="2100" dirty="0" err="1">
                <a:solidFill>
                  <a:srgbClr val="2F2F2F"/>
                </a:solidFill>
              </a:rPr>
              <a:t>licence</a:t>
            </a:r>
            <a:r>
              <a:rPr sz="2100" dirty="0">
                <a:solidFill>
                  <a:srgbClr val="2F2F2F"/>
                </a:solidFill>
              </a:rPr>
              <a:t> category.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2286000" cy="45720"/>
          </a:xfrm>
          <a:prstGeom prst="rect">
            <a:avLst/>
          </a:prstGeom>
          <a:solid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>
                <a:solidFill>
                  <a:srgbClr val="0F2D5C"/>
                </a:solidFill>
              </a:rPr>
              <a:t>Step 2: Determine Regulatory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sz="2100" dirty="0">
                <a:solidFill>
                  <a:srgbClr val="2F2F2F"/>
                </a:solidFill>
              </a:rPr>
              <a:t>Assess: </a:t>
            </a:r>
            <a:r>
              <a:rPr sz="2100" dirty="0" err="1">
                <a:solidFill>
                  <a:srgbClr val="2F2F2F"/>
                </a:solidFill>
              </a:rPr>
              <a:t>Licence</a:t>
            </a:r>
            <a:r>
              <a:rPr sz="2100" dirty="0">
                <a:solidFill>
                  <a:srgbClr val="2F2F2F"/>
                </a:solidFill>
              </a:rPr>
              <a:t> category, capital requirements, governance obligations, compliance arrangements and risk management.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2286000" cy="45720"/>
          </a:xfrm>
          <a:prstGeom prst="rect">
            <a:avLst/>
          </a:prstGeom>
          <a:solid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>
                <a:solidFill>
                  <a:srgbClr val="0F2D5C"/>
                </a:solidFill>
              </a:rPr>
              <a:t>Step 3: Prepare the Corporate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Establish shareholding structure, governance framework (SEO, Compliance Officer, MLRO) and group structure.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Outcome: Structure aligned with regulatory expectations.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2286000" cy="45720"/>
          </a:xfrm>
          <a:prstGeom prst="rect">
            <a:avLst/>
          </a:prstGeom>
          <a:solid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>
                <a:solidFill>
                  <a:srgbClr val="0F2D5C"/>
                </a:solidFill>
              </a:rPr>
              <a:t>Step 4: Prepare Regulatory Documentation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Business Plan, Compliance Manual, AML Policies, Risk Framework, Governance Policies, Forecasts and Funding Arrangements.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Outcome: Submission-ready application package.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2286000" cy="45720"/>
          </a:xfrm>
          <a:prstGeom prst="rect">
            <a:avLst/>
          </a:prstGeom>
          <a:solid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dirty="0">
                <a:solidFill>
                  <a:srgbClr val="0F2D5C"/>
                </a:solidFill>
              </a:rPr>
              <a:t>Step 5: Regulatory Engagement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Initial discussions, follow-up requests and fitness &amp; propriety assessments.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Outcome: Efficient regulatory review.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2286000" cy="45720"/>
          </a:xfrm>
          <a:prstGeom prst="rect">
            <a:avLst/>
          </a:prstGeom>
          <a:solid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608"/>
            <a:ext cx="8229600" cy="1143000"/>
          </a:xfrm>
        </p:spPr>
        <p:txBody>
          <a:bodyPr/>
          <a:lstStyle/>
          <a:p>
            <a:r>
              <a:rPr dirty="0">
                <a:solidFill>
                  <a:srgbClr val="0F2D5C"/>
                </a:solidFill>
              </a:rPr>
              <a:t>Step 6: Operational Readiness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Office arrangements, staffing, technology, compliance monitoring, AML controls and record keeping.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sz="2100" dirty="0">
                <a:solidFill>
                  <a:srgbClr val="2F2F2F"/>
                </a:solidFill>
              </a:rPr>
              <a:t>Outcome: Business ready for launch.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2286000" cy="45720"/>
          </a:xfrm>
          <a:prstGeom prst="rect">
            <a:avLst/>
          </a:prstGeom>
          <a:solid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>
                <a:solidFill>
                  <a:srgbClr val="0F2D5C"/>
                </a:solidFill>
              </a:rPr>
              <a:t>Step 7: Licensing and Ongoing Compliance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sz="2100" dirty="0">
                <a:solidFill>
                  <a:srgbClr val="2F2F2F"/>
                </a:solidFill>
              </a:rPr>
              <a:t>Governance, regulatory reporting, AML compliance, risk management, capital requirements and annual filings.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14400"/>
            <a:ext cx="2286000" cy="45720"/>
          </a:xfrm>
          <a:prstGeom prst="rect">
            <a:avLst/>
          </a:prstGeom>
          <a:solid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2219b1-1731-4c42-ad33-fc31b954c333" xsi:nil="true"/>
    <lcf76f155ced4ddcb4097134ff3c332f xmlns="4d3065d3-444e-4516-ac64-b091bcd0665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CE7DE3CE035A4285B389942D5B7795" ma:contentTypeVersion="12" ma:contentTypeDescription="Create a new document." ma:contentTypeScope="" ma:versionID="5844f1e3181da8ffba4d9a7814ebb76d">
  <xsd:schema xmlns:xsd="http://www.w3.org/2001/XMLSchema" xmlns:xs="http://www.w3.org/2001/XMLSchema" xmlns:p="http://schemas.microsoft.com/office/2006/metadata/properties" xmlns:ns2="4d3065d3-444e-4516-ac64-b091bcd06652" xmlns:ns3="3a2219b1-1731-4c42-ad33-fc31b954c333" targetNamespace="http://schemas.microsoft.com/office/2006/metadata/properties" ma:root="true" ma:fieldsID="490db7c5d2bb03687d4638921bfe2389" ns2:_="" ns3:_="">
    <xsd:import namespace="4d3065d3-444e-4516-ac64-b091bcd06652"/>
    <xsd:import namespace="3a2219b1-1731-4c42-ad33-fc31b954c3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3065d3-444e-4516-ac64-b091bcd066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171e2e3-8e93-4400-8fec-dba4a7edf9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2219b1-1731-4c42-ad33-fc31b954c33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138a94c-6802-4552-bb58-c0ea51d6b20d}" ma:internalName="TaxCatchAll" ma:showField="CatchAllData" ma:web="3a2219b1-1731-4c42-ad33-fc31b954c3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296C36-5224-4CE6-99A2-507BB88F747D}">
  <ds:schemaRefs>
    <ds:schemaRef ds:uri="http://schemas.microsoft.com/office/2006/metadata/properties"/>
    <ds:schemaRef ds:uri="http://schemas.microsoft.com/office/infopath/2007/PartnerControls"/>
    <ds:schemaRef ds:uri="3a2219b1-1731-4c42-ad33-fc31b954c333"/>
    <ds:schemaRef ds:uri="4d3065d3-444e-4516-ac64-b091bcd06652"/>
  </ds:schemaRefs>
</ds:datastoreItem>
</file>

<file path=customXml/itemProps2.xml><?xml version="1.0" encoding="utf-8"?>
<ds:datastoreItem xmlns:ds="http://schemas.openxmlformats.org/officeDocument/2006/customXml" ds:itemID="{A2E49C6C-9B39-403A-9935-593F47A1D2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B6BF3B-6B42-4896-8F81-BD3DE46DB8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3065d3-444e-4516-ac64-b091bcd06652"/>
    <ds:schemaRef ds:uri="3a2219b1-1731-4c42-ad33-fc31b954c3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389</Words>
  <Application>Microsoft Office PowerPoint</Application>
  <PresentationFormat>On-screen Show (4:3)</PresentationFormat>
  <Paragraphs>62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</vt:lpstr>
      <vt:lpstr>Wingdings</vt:lpstr>
      <vt:lpstr>Office Theme</vt:lpstr>
      <vt:lpstr>ADGM Licensing Roadmap</vt:lpstr>
      <vt:lpstr>Introduction</vt:lpstr>
      <vt:lpstr>Step 1: Define Your Business Model</vt:lpstr>
      <vt:lpstr>Step 2: Determine Regulatory Classification</vt:lpstr>
      <vt:lpstr>Step 3: Prepare the Corporate Structure</vt:lpstr>
      <vt:lpstr>Step 4: Prepare Regulatory Documentation</vt:lpstr>
      <vt:lpstr>Step 5: Regulatory Engagement</vt:lpstr>
      <vt:lpstr>Step 6: Operational Readiness</vt:lpstr>
      <vt:lpstr>Step 7: Licensing and Ongoing Compliance</vt:lpstr>
      <vt:lpstr>Common Reasons Applications Are Delayed</vt:lpstr>
      <vt:lpstr>Typical Licensing Timeline</vt:lpstr>
      <vt:lpstr>How Ansh Legal Can Help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Nicole Shroff</dc:creator>
  <cp:keywords/>
  <dc:description>generated using python-pptx</dc:description>
  <cp:lastModifiedBy>Ansh Legal</cp:lastModifiedBy>
  <cp:revision>2</cp:revision>
  <dcterms:created xsi:type="dcterms:W3CDTF">2013-01-27T09:14:16Z</dcterms:created>
  <dcterms:modified xsi:type="dcterms:W3CDTF">2026-06-25T13:11:28Z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0x010100ABCE7DE3CE035A4285B389942D5B7795</vt:lpwstr>
  </property>
  <property fmtid="{D5CDD505-2E9C-101B-9397-08002B2CF9AE}" pid="3" name="MediaServiceImageTags">
    <vt:lpwstr/>
  </property>
</Properties>
</file>